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32399288" cy="51206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0" d="100"/>
          <a:sy n="10" d="100"/>
        </p:scale>
        <p:origin x="218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8380311"/>
            <a:ext cx="27539395" cy="17827413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6895217"/>
            <a:ext cx="24299466" cy="12363023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D5FE-D2B7-9D46-A2DE-2F3DF0791EDB}" type="datetimeFigureOut">
              <a:rPr lang="it-FR" smtClean="0"/>
              <a:t>11/18/2022</a:t>
            </a:fld>
            <a:endParaRPr lang="it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C37F-EB9B-224F-ADFA-8F2CE68A6780}" type="slidenum">
              <a:rPr lang="it-FR" smtClean="0"/>
              <a:t>‹N°›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2754197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D5FE-D2B7-9D46-A2DE-2F3DF0791EDB}" type="datetimeFigureOut">
              <a:rPr lang="it-FR" smtClean="0"/>
              <a:t>11/18/2022</a:t>
            </a:fld>
            <a:endParaRPr lang="it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C37F-EB9B-224F-ADFA-8F2CE68A6780}" type="slidenum">
              <a:rPr lang="it-FR" smtClean="0"/>
              <a:t>‹N°›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2125545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726267"/>
            <a:ext cx="6986096" cy="4339505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726267"/>
            <a:ext cx="20553298" cy="4339505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D5FE-D2B7-9D46-A2DE-2F3DF0791EDB}" type="datetimeFigureOut">
              <a:rPr lang="it-FR" smtClean="0"/>
              <a:t>11/18/2022</a:t>
            </a:fld>
            <a:endParaRPr lang="it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C37F-EB9B-224F-ADFA-8F2CE68A6780}" type="slidenum">
              <a:rPr lang="it-FR" smtClean="0"/>
              <a:t>‹N°›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2929014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D5FE-D2B7-9D46-A2DE-2F3DF0791EDB}" type="datetimeFigureOut">
              <a:rPr lang="it-FR" smtClean="0"/>
              <a:t>11/18/2022</a:t>
            </a:fld>
            <a:endParaRPr lang="it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C37F-EB9B-224F-ADFA-8F2CE68A6780}" type="slidenum">
              <a:rPr lang="it-FR" smtClean="0"/>
              <a:t>‹N°›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131472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2766055"/>
            <a:ext cx="27944386" cy="21300436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34268002"/>
            <a:ext cx="27944386" cy="1120139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D5FE-D2B7-9D46-A2DE-2F3DF0791EDB}" type="datetimeFigureOut">
              <a:rPr lang="it-FR" smtClean="0"/>
              <a:t>11/18/2022</a:t>
            </a:fld>
            <a:endParaRPr lang="it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C37F-EB9B-224F-ADFA-8F2CE68A6780}" type="slidenum">
              <a:rPr lang="it-FR" smtClean="0"/>
              <a:t>‹N°›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3510937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3631334"/>
            <a:ext cx="13769697" cy="3248999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3631334"/>
            <a:ext cx="13769697" cy="3248999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D5FE-D2B7-9D46-A2DE-2F3DF0791EDB}" type="datetimeFigureOut">
              <a:rPr lang="it-FR" smtClean="0"/>
              <a:t>11/18/2022</a:t>
            </a:fld>
            <a:endParaRPr lang="it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C37F-EB9B-224F-ADFA-8F2CE68A6780}" type="slidenum">
              <a:rPr lang="it-FR" smtClean="0"/>
              <a:t>‹N°›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276878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726278"/>
            <a:ext cx="27944386" cy="989753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2552684"/>
            <a:ext cx="13706415" cy="615187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8704560"/>
            <a:ext cx="13706415" cy="2751159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2552684"/>
            <a:ext cx="13773917" cy="615187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8704560"/>
            <a:ext cx="13773917" cy="2751159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D5FE-D2B7-9D46-A2DE-2F3DF0791EDB}" type="datetimeFigureOut">
              <a:rPr lang="it-FR" smtClean="0"/>
              <a:t>11/18/2022</a:t>
            </a:fld>
            <a:endParaRPr lang="it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C37F-EB9B-224F-ADFA-8F2CE68A6780}" type="slidenum">
              <a:rPr lang="it-FR" smtClean="0"/>
              <a:t>‹N°›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110035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D5FE-D2B7-9D46-A2DE-2F3DF0791EDB}" type="datetimeFigureOut">
              <a:rPr lang="it-FR" smtClean="0"/>
              <a:t>11/18/2022</a:t>
            </a:fld>
            <a:endParaRPr lang="it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C37F-EB9B-224F-ADFA-8F2CE68A6780}" type="slidenum">
              <a:rPr lang="it-FR" smtClean="0"/>
              <a:t>‹N°›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250366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D5FE-D2B7-9D46-A2DE-2F3DF0791EDB}" type="datetimeFigureOut">
              <a:rPr lang="it-FR" smtClean="0"/>
              <a:t>11/18/2022</a:t>
            </a:fld>
            <a:endParaRPr lang="it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C37F-EB9B-224F-ADFA-8F2CE68A6780}" type="slidenum">
              <a:rPr lang="it-FR" smtClean="0"/>
              <a:t>‹N°›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348644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413760"/>
            <a:ext cx="10449614" cy="11948160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7372785"/>
            <a:ext cx="16402140" cy="3638973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361920"/>
            <a:ext cx="10449614" cy="28459857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D5FE-D2B7-9D46-A2DE-2F3DF0791EDB}" type="datetimeFigureOut">
              <a:rPr lang="it-FR" smtClean="0"/>
              <a:t>11/18/2022</a:t>
            </a:fld>
            <a:endParaRPr lang="it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C37F-EB9B-224F-ADFA-8F2CE68A6780}" type="slidenum">
              <a:rPr lang="it-FR" smtClean="0"/>
              <a:t>‹N°›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903986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3413760"/>
            <a:ext cx="10449614" cy="11948160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7372785"/>
            <a:ext cx="16402140" cy="3638973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5361920"/>
            <a:ext cx="10449614" cy="28459857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DD5FE-D2B7-9D46-A2DE-2F3DF0791EDB}" type="datetimeFigureOut">
              <a:rPr lang="it-FR" smtClean="0"/>
              <a:t>11/18/2022</a:t>
            </a:fld>
            <a:endParaRPr lang="it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3C37F-EB9B-224F-ADFA-8F2CE68A6780}" type="slidenum">
              <a:rPr lang="it-FR" smtClean="0"/>
              <a:t>‹N°›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2926076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726278"/>
            <a:ext cx="27944386" cy="9897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3631334"/>
            <a:ext cx="27944386" cy="324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7460758"/>
            <a:ext cx="728984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DD5FE-D2B7-9D46-A2DE-2F3DF0791EDB}" type="datetimeFigureOut">
              <a:rPr lang="it-FR" smtClean="0"/>
              <a:t>11/18/2022</a:t>
            </a:fld>
            <a:endParaRPr lang="it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7460758"/>
            <a:ext cx="1093476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7460758"/>
            <a:ext cx="728984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3C37F-EB9B-224F-ADFA-8F2CE68A6780}" type="slidenum">
              <a:rPr lang="it-FR" smtClean="0"/>
              <a:t>‹N°›</a:t>
            </a:fld>
            <a:endParaRPr lang="it-FR"/>
          </a:p>
        </p:txBody>
      </p:sp>
    </p:spTree>
    <p:extLst>
      <p:ext uri="{BB962C8B-B14F-4D97-AF65-F5344CB8AC3E}">
        <p14:creationId xmlns:p14="http://schemas.microsoft.com/office/powerpoint/2010/main" val="207787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E2518D-3D3B-43C2-141A-8EDC16CB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43400" y="705685"/>
            <a:ext cx="23475128" cy="2084344"/>
          </a:xfrm>
        </p:spPr>
        <p:txBody>
          <a:bodyPr>
            <a:normAutofit/>
          </a:bodyPr>
          <a:lstStyle/>
          <a:p>
            <a:r>
              <a:rPr lang="it-IT" sz="4800" b="1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Impact </a:t>
            </a:r>
            <a:r>
              <a:rPr lang="it-IT" sz="4800" b="1" dirty="0" err="1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pronostic</a:t>
            </a:r>
            <a:r>
              <a:rPr lang="it-IT" sz="4800" b="1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 de l’</a:t>
            </a:r>
            <a:r>
              <a:rPr lang="it-IT" sz="4800" b="1" dirty="0" err="1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évaluation</a:t>
            </a:r>
            <a:r>
              <a:rPr lang="it-IT" sz="4800" b="1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 </a:t>
            </a:r>
            <a:r>
              <a:rPr lang="it-IT" sz="4800" b="1" dirty="0" err="1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gériatrique</a:t>
            </a:r>
            <a:r>
              <a:rPr lang="it-IT" sz="4800" b="1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 </a:t>
            </a:r>
            <a:r>
              <a:rPr lang="it-IT" sz="4800" b="1" dirty="0" err="1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dans</a:t>
            </a:r>
            <a:r>
              <a:rPr lang="it-IT" sz="4800" b="1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 une </a:t>
            </a:r>
            <a:r>
              <a:rPr lang="it-IT" sz="4800" b="1" dirty="0" err="1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cohorte</a:t>
            </a:r>
            <a:r>
              <a:rPr lang="it-IT" sz="4800" b="1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 de </a:t>
            </a:r>
            <a:r>
              <a:rPr lang="it-IT" sz="4800" b="1" dirty="0" err="1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patients</a:t>
            </a:r>
            <a:r>
              <a:rPr lang="it-IT" sz="4800" b="1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 de plus de 70 ans en première </a:t>
            </a:r>
            <a:r>
              <a:rPr lang="it-IT" sz="4800" b="1" dirty="0" err="1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prise</a:t>
            </a:r>
            <a:r>
              <a:rPr lang="it-IT" sz="4800" b="1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 en </a:t>
            </a:r>
            <a:r>
              <a:rPr lang="it-IT" sz="4800" b="1" dirty="0" err="1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charge</a:t>
            </a:r>
            <a:r>
              <a:rPr lang="it-IT" sz="4800" b="1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 d’une </a:t>
            </a:r>
            <a:r>
              <a:rPr lang="it-IT" sz="4800" b="1" dirty="0" err="1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léucemie</a:t>
            </a:r>
            <a:r>
              <a:rPr lang="it-IT" sz="4800" b="1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 </a:t>
            </a:r>
            <a:r>
              <a:rPr lang="it-IT" sz="4800" b="1" dirty="0" err="1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aiguë</a:t>
            </a:r>
            <a:r>
              <a:rPr lang="it-IT" sz="4800" b="1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 </a:t>
            </a:r>
            <a:r>
              <a:rPr lang="it-IT" sz="4800" b="1" dirty="0" err="1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myéloïde</a:t>
            </a:r>
            <a:r>
              <a:rPr lang="it-IT" sz="4800" b="1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 </a:t>
            </a:r>
            <a:r>
              <a:rPr lang="it-IT" sz="4800" b="1" dirty="0" err="1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ou</a:t>
            </a:r>
            <a:r>
              <a:rPr lang="it-IT" sz="4800" b="1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 </a:t>
            </a:r>
            <a:r>
              <a:rPr lang="it-IT" sz="4800" b="1" dirty="0" err="1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syndrome</a:t>
            </a:r>
            <a:r>
              <a:rPr lang="it-IT" sz="4800" b="1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 </a:t>
            </a:r>
            <a:r>
              <a:rPr lang="it-IT" sz="4800" b="1" dirty="0" err="1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myélodysplasique</a:t>
            </a:r>
            <a:r>
              <a:rPr lang="it-IT" sz="4800" b="1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 à </a:t>
            </a:r>
            <a:r>
              <a:rPr lang="it-IT" sz="4800" b="1" dirty="0" err="1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haut</a:t>
            </a:r>
            <a:r>
              <a:rPr lang="it-IT" sz="4800" b="1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 </a:t>
            </a:r>
            <a:r>
              <a:rPr lang="it-IT" sz="4800" b="1" dirty="0" err="1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risque</a:t>
            </a:r>
            <a:r>
              <a:rPr lang="it-IT" sz="4800" b="1" dirty="0">
                <a:solidFill>
                  <a:srgbClr val="000000"/>
                </a:solidFill>
                <a:latin typeface="Helvetica" pitchFamily="2" charset="0"/>
                <a:ea typeface="Times New Roman" panose="02020603050405020304" pitchFamily="18" charset="0"/>
                <a:cs typeface="Helvetica" pitchFamily="2" charset="0"/>
              </a:rPr>
              <a:t>.</a:t>
            </a:r>
            <a:endParaRPr lang="it-FR" sz="4800" b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3CC2B71-34D4-AB0E-1479-4C5B0E3BD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78185" y="2881561"/>
            <a:ext cx="24299466" cy="2585323"/>
          </a:xfrm>
        </p:spPr>
        <p:txBody>
          <a:bodyPr/>
          <a:lstStyle/>
          <a:p>
            <a:r>
              <a:rPr lang="it-FR" sz="3200" dirty="0"/>
              <a:t>A.S.Ciccone</a:t>
            </a:r>
            <a:r>
              <a:rPr lang="it-FR" sz="3200" baseline="30000" dirty="0"/>
              <a:t>1</a:t>
            </a:r>
            <a:r>
              <a:rPr lang="it-FR" sz="3200" dirty="0"/>
              <a:t> ; R.Boulahssass</a:t>
            </a:r>
            <a:r>
              <a:rPr lang="it-FR" sz="3200" baseline="30000" dirty="0"/>
              <a:t>1</a:t>
            </a:r>
            <a:r>
              <a:rPr lang="it-FR" sz="3200" dirty="0"/>
              <a:t>; I.Bereder</a:t>
            </a:r>
            <a:r>
              <a:rPr lang="it-FR" sz="3200" baseline="30000" dirty="0"/>
              <a:t>1</a:t>
            </a:r>
            <a:r>
              <a:rPr lang="it-FR" sz="3200" dirty="0"/>
              <a:t>; O.Guerin</a:t>
            </a:r>
            <a:r>
              <a:rPr lang="it-FR" sz="3200" baseline="30000" dirty="0"/>
              <a:t>1</a:t>
            </a:r>
            <a:r>
              <a:rPr lang="it-FR" sz="3200" dirty="0"/>
              <a:t> ; T.Cluzeau</a:t>
            </a:r>
            <a:r>
              <a:rPr lang="it-FR" sz="3200" baseline="30000" dirty="0"/>
              <a:t>2</a:t>
            </a:r>
            <a:r>
              <a:rPr lang="it-FR" sz="3200" dirty="0"/>
              <a:t>.</a:t>
            </a:r>
          </a:p>
          <a:p>
            <a:r>
              <a:rPr lang="it-FR" sz="3200" i="1" dirty="0"/>
              <a:t>1 Centre Hospitalier Universitaire de Nice – Hôpital de Cimiez – Unité de Coordination d’Oncogériatrie</a:t>
            </a:r>
          </a:p>
          <a:p>
            <a:r>
              <a:rPr lang="it-FR" sz="3200" i="1" dirty="0"/>
              <a:t>2 Centre Hospitalier Universitaire de Nice – Hôpital Archet – Service d’Hématologie Clinique</a:t>
            </a:r>
          </a:p>
          <a:p>
            <a:endParaRPr lang="it-FR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ED774D8-3F2D-960C-C2A7-5EEFC975D70C}"/>
              </a:ext>
            </a:extLst>
          </p:cNvPr>
          <p:cNvSpPr txBox="1"/>
          <p:nvPr/>
        </p:nvSpPr>
        <p:spPr>
          <a:xfrm>
            <a:off x="1338509" y="5564842"/>
            <a:ext cx="295788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err="1"/>
              <a:t>Introduction</a:t>
            </a:r>
            <a:r>
              <a:rPr lang="it-IT" sz="4000" b="1" dirty="0"/>
              <a:t> :</a:t>
            </a:r>
          </a:p>
          <a:p>
            <a:r>
              <a:rPr lang="it-IT" sz="4000" dirty="0" err="1"/>
              <a:t>L'espérance</a:t>
            </a:r>
            <a:r>
              <a:rPr lang="it-IT" sz="4000" dirty="0"/>
              <a:t> de vie </a:t>
            </a:r>
            <a:r>
              <a:rPr lang="it-IT" sz="4000" dirty="0" err="1"/>
              <a:t>augmente</a:t>
            </a:r>
            <a:r>
              <a:rPr lang="it-IT" sz="4000" dirty="0"/>
              <a:t> en France et </a:t>
            </a:r>
            <a:r>
              <a:rPr lang="it-IT" sz="4000" dirty="0" err="1"/>
              <a:t>dans</a:t>
            </a:r>
            <a:r>
              <a:rPr lang="it-IT" sz="4000" dirty="0"/>
              <a:t> le monde. Le </a:t>
            </a:r>
            <a:r>
              <a:rPr lang="it-IT" sz="4000" dirty="0" err="1"/>
              <a:t>cancer</a:t>
            </a:r>
            <a:r>
              <a:rPr lang="it-IT" sz="4000" dirty="0"/>
              <a:t> est </a:t>
            </a:r>
            <a:r>
              <a:rPr lang="it-IT" sz="4000" dirty="0" err="1"/>
              <a:t>significativement</a:t>
            </a:r>
            <a:r>
              <a:rPr lang="it-IT" sz="4000" dirty="0"/>
              <a:t> </a:t>
            </a:r>
            <a:r>
              <a:rPr lang="it-IT" sz="4000" dirty="0" err="1"/>
              <a:t>associé</a:t>
            </a:r>
            <a:r>
              <a:rPr lang="it-IT" sz="4000" dirty="0"/>
              <a:t> </a:t>
            </a:r>
            <a:r>
              <a:rPr lang="it-IT" sz="4000" dirty="0" err="1"/>
              <a:t>au</a:t>
            </a:r>
            <a:r>
              <a:rPr lang="it-IT" sz="4000" dirty="0"/>
              <a:t> </a:t>
            </a:r>
            <a:r>
              <a:rPr lang="it-IT" sz="4000" dirty="0" err="1"/>
              <a:t>vieillissement</a:t>
            </a:r>
            <a:r>
              <a:rPr lang="it-IT" sz="4000" dirty="0"/>
              <a:t>. Par </a:t>
            </a:r>
            <a:r>
              <a:rPr lang="it-IT" sz="4000" dirty="0" err="1"/>
              <a:t>conséquent</a:t>
            </a:r>
            <a:r>
              <a:rPr lang="it-IT" sz="4000" dirty="0"/>
              <a:t>, la </a:t>
            </a:r>
            <a:r>
              <a:rPr lang="it-IT" sz="4000" dirty="0" err="1"/>
              <a:t>proportion</a:t>
            </a:r>
            <a:r>
              <a:rPr lang="it-IT" sz="4000" dirty="0"/>
              <a:t> de </a:t>
            </a:r>
            <a:r>
              <a:rPr lang="it-IT" sz="4000" dirty="0" err="1"/>
              <a:t>patients</a:t>
            </a:r>
            <a:r>
              <a:rPr lang="it-IT" sz="4000" dirty="0"/>
              <a:t> </a:t>
            </a:r>
            <a:r>
              <a:rPr lang="it-IT" sz="4000" dirty="0" err="1"/>
              <a:t>âgés</a:t>
            </a:r>
            <a:r>
              <a:rPr lang="it-IT" sz="4000" dirty="0"/>
              <a:t> </a:t>
            </a:r>
            <a:r>
              <a:rPr lang="it-IT" sz="4000" dirty="0" err="1"/>
              <a:t>atteints</a:t>
            </a:r>
            <a:r>
              <a:rPr lang="it-IT" sz="4000" dirty="0"/>
              <a:t> de </a:t>
            </a:r>
            <a:r>
              <a:rPr lang="it-IT" sz="4000" dirty="0" err="1"/>
              <a:t>cancer</a:t>
            </a:r>
            <a:r>
              <a:rPr lang="it-IT" sz="4000" dirty="0"/>
              <a:t> est en </a:t>
            </a:r>
            <a:r>
              <a:rPr lang="it-IT" sz="4000" dirty="0" err="1"/>
              <a:t>augmentation</a:t>
            </a:r>
            <a:r>
              <a:rPr lang="it-IT" sz="4000" dirty="0"/>
              <a:t>. 70 % </a:t>
            </a:r>
            <a:r>
              <a:rPr lang="it-IT" sz="4000" dirty="0" err="1"/>
              <a:t>des</a:t>
            </a:r>
            <a:r>
              <a:rPr lang="it-IT" sz="4000" dirty="0"/>
              <a:t> </a:t>
            </a:r>
            <a:r>
              <a:rPr lang="it-IT" sz="4000" dirty="0" err="1"/>
              <a:t>décès</a:t>
            </a:r>
            <a:r>
              <a:rPr lang="it-IT" sz="4000" dirty="0"/>
              <a:t> par </a:t>
            </a:r>
            <a:r>
              <a:rPr lang="it-IT" sz="4000" dirty="0" err="1"/>
              <a:t>cancer</a:t>
            </a:r>
            <a:r>
              <a:rPr lang="it-IT" sz="4000" dirty="0"/>
              <a:t> </a:t>
            </a:r>
            <a:r>
              <a:rPr lang="it-IT" sz="4000" dirty="0" err="1"/>
              <a:t>surviennent</a:t>
            </a:r>
            <a:r>
              <a:rPr lang="it-IT" sz="4000" dirty="0"/>
              <a:t> </a:t>
            </a:r>
            <a:r>
              <a:rPr lang="it-IT" sz="4000" dirty="0" err="1"/>
              <a:t>chez</a:t>
            </a:r>
            <a:r>
              <a:rPr lang="it-IT" sz="4000" dirty="0"/>
              <a:t> </a:t>
            </a:r>
            <a:r>
              <a:rPr lang="it-IT" sz="4000" dirty="0" err="1"/>
              <a:t>des</a:t>
            </a:r>
            <a:r>
              <a:rPr lang="it-IT" sz="4000" dirty="0"/>
              <a:t> </a:t>
            </a:r>
            <a:r>
              <a:rPr lang="it-IT" sz="4000" dirty="0" err="1"/>
              <a:t>patients</a:t>
            </a:r>
            <a:r>
              <a:rPr lang="it-IT" sz="4000" dirty="0"/>
              <a:t> </a:t>
            </a:r>
            <a:r>
              <a:rPr lang="it-IT" sz="4000" dirty="0" err="1"/>
              <a:t>âgés</a:t>
            </a:r>
            <a:r>
              <a:rPr lang="it-IT" sz="4000" dirty="0"/>
              <a:t> de plus de 70 ans. </a:t>
            </a:r>
            <a:r>
              <a:rPr lang="it-IT" sz="4000" dirty="0" err="1"/>
              <a:t>Néanmoins</a:t>
            </a:r>
            <a:r>
              <a:rPr lang="it-IT" sz="4000" dirty="0"/>
              <a:t>, </a:t>
            </a:r>
            <a:r>
              <a:rPr lang="it-IT" sz="4000" dirty="0" err="1"/>
              <a:t>malgré</a:t>
            </a:r>
            <a:r>
              <a:rPr lang="it-IT" sz="4000" dirty="0"/>
              <a:t> ce "tsunami </a:t>
            </a:r>
            <a:r>
              <a:rPr lang="it-IT" sz="4000" dirty="0" err="1"/>
              <a:t>démographique</a:t>
            </a:r>
            <a:r>
              <a:rPr lang="it-IT" sz="4000" dirty="0"/>
              <a:t>", </a:t>
            </a:r>
            <a:r>
              <a:rPr lang="it-IT" sz="4000" dirty="0" err="1"/>
              <a:t>les</a:t>
            </a:r>
            <a:r>
              <a:rPr lang="it-IT" sz="4000" dirty="0"/>
              <a:t> </a:t>
            </a:r>
            <a:r>
              <a:rPr lang="it-IT" sz="4000" dirty="0" err="1"/>
              <a:t>patients</a:t>
            </a:r>
            <a:r>
              <a:rPr lang="it-IT" sz="4000" dirty="0"/>
              <a:t> </a:t>
            </a:r>
            <a:r>
              <a:rPr lang="it-IT" sz="4000" dirty="0" err="1"/>
              <a:t>âgés</a:t>
            </a:r>
            <a:r>
              <a:rPr lang="it-IT" sz="4000" dirty="0"/>
              <a:t> </a:t>
            </a:r>
            <a:r>
              <a:rPr lang="it-IT" sz="4000" dirty="0" err="1"/>
              <a:t>sont</a:t>
            </a:r>
            <a:r>
              <a:rPr lang="it-IT" sz="4000" dirty="0"/>
              <a:t> </a:t>
            </a:r>
            <a:r>
              <a:rPr lang="it-IT" sz="4000" dirty="0" err="1"/>
              <a:t>souvent</a:t>
            </a:r>
            <a:r>
              <a:rPr lang="it-IT" sz="4000" dirty="0"/>
              <a:t> </a:t>
            </a:r>
            <a:r>
              <a:rPr lang="it-IT" sz="4000" dirty="0" err="1"/>
              <a:t>sous-représentés</a:t>
            </a:r>
            <a:r>
              <a:rPr lang="it-IT" sz="4000" dirty="0"/>
              <a:t> </a:t>
            </a:r>
            <a:r>
              <a:rPr lang="it-IT" sz="4000" dirty="0" err="1"/>
              <a:t>dans</a:t>
            </a:r>
            <a:r>
              <a:rPr lang="it-IT" sz="4000" dirty="0"/>
              <a:t> </a:t>
            </a:r>
            <a:r>
              <a:rPr lang="it-IT" sz="4000" dirty="0" err="1"/>
              <a:t>les</a:t>
            </a:r>
            <a:r>
              <a:rPr lang="it-IT" sz="4000" dirty="0"/>
              <a:t> </a:t>
            </a:r>
            <a:r>
              <a:rPr lang="it-IT" sz="4000" dirty="0" err="1"/>
              <a:t>études</a:t>
            </a:r>
            <a:r>
              <a:rPr lang="it-IT" sz="4000" dirty="0"/>
              <a:t> </a:t>
            </a:r>
            <a:r>
              <a:rPr lang="it-IT" sz="4000" dirty="0" err="1"/>
              <a:t>cliniques</a:t>
            </a:r>
            <a:r>
              <a:rPr lang="it-IT" sz="4000" dirty="0"/>
              <a:t>, </a:t>
            </a:r>
            <a:r>
              <a:rPr lang="it-IT" sz="4000" dirty="0" err="1"/>
              <a:t>avec</a:t>
            </a:r>
            <a:r>
              <a:rPr lang="it-IT" sz="4000" dirty="0"/>
              <a:t> par </a:t>
            </a:r>
            <a:r>
              <a:rPr lang="it-IT" sz="4000" dirty="0" err="1"/>
              <a:t>conséquent</a:t>
            </a:r>
            <a:r>
              <a:rPr lang="it-IT" sz="4000" dirty="0"/>
              <a:t> une </a:t>
            </a:r>
            <a:r>
              <a:rPr lang="it-IT" sz="4000" dirty="0" err="1"/>
              <a:t>toxicité</a:t>
            </a:r>
            <a:r>
              <a:rPr lang="it-IT" sz="4000" dirty="0"/>
              <a:t> </a:t>
            </a:r>
            <a:r>
              <a:rPr lang="it-IT" sz="4000" dirty="0" err="1"/>
              <a:t>liée</a:t>
            </a:r>
            <a:r>
              <a:rPr lang="it-IT" sz="4000" dirty="0"/>
              <a:t> </a:t>
            </a:r>
            <a:r>
              <a:rPr lang="it-IT" sz="4000" dirty="0" err="1"/>
              <a:t>au</a:t>
            </a:r>
            <a:r>
              <a:rPr lang="it-IT" sz="4000" dirty="0"/>
              <a:t> </a:t>
            </a:r>
            <a:r>
              <a:rPr lang="it-IT" sz="4000" dirty="0" err="1"/>
              <a:t>traitement</a:t>
            </a:r>
            <a:r>
              <a:rPr lang="it-IT" sz="4000" dirty="0"/>
              <a:t> plus </a:t>
            </a:r>
            <a:r>
              <a:rPr lang="it-IT" sz="4000" dirty="0" err="1"/>
              <a:t>fréquente</a:t>
            </a:r>
            <a:r>
              <a:rPr lang="it-IT" sz="4000" dirty="0"/>
              <a:t> </a:t>
            </a:r>
            <a:r>
              <a:rPr lang="it-IT" sz="4000" dirty="0" err="1"/>
              <a:t>que</a:t>
            </a:r>
            <a:r>
              <a:rPr lang="it-IT" sz="4000" dirty="0"/>
              <a:t> </a:t>
            </a:r>
            <a:r>
              <a:rPr lang="it-IT" sz="4000" dirty="0" err="1"/>
              <a:t>chez</a:t>
            </a:r>
            <a:r>
              <a:rPr lang="it-IT" sz="4000" dirty="0"/>
              <a:t> </a:t>
            </a:r>
            <a:r>
              <a:rPr lang="it-IT" sz="4000" dirty="0" err="1"/>
              <a:t>les</a:t>
            </a:r>
            <a:r>
              <a:rPr lang="it-IT" sz="4000" dirty="0"/>
              <a:t> </a:t>
            </a:r>
            <a:r>
              <a:rPr lang="it-IT" sz="4000" dirty="0" err="1"/>
              <a:t>adultes</a:t>
            </a:r>
            <a:r>
              <a:rPr lang="it-IT" sz="4000" dirty="0"/>
              <a:t>. En ce qui concerne </a:t>
            </a:r>
            <a:r>
              <a:rPr lang="it-IT" sz="4000" dirty="0" err="1"/>
              <a:t>les</a:t>
            </a:r>
            <a:r>
              <a:rPr lang="it-IT" sz="4000" dirty="0"/>
              <a:t> </a:t>
            </a:r>
            <a:r>
              <a:rPr lang="it-IT" sz="4000" dirty="0" err="1"/>
              <a:t>néoplasies</a:t>
            </a:r>
            <a:r>
              <a:rPr lang="it-IT" sz="4000" dirty="0"/>
              <a:t> </a:t>
            </a:r>
            <a:r>
              <a:rPr lang="it-IT" sz="4000" dirty="0" err="1"/>
              <a:t>hématologiques</a:t>
            </a:r>
            <a:r>
              <a:rPr lang="it-IT" sz="4000" dirty="0"/>
              <a:t>, </a:t>
            </a:r>
            <a:r>
              <a:rPr lang="it-IT" sz="4000" dirty="0" err="1"/>
              <a:t>les</a:t>
            </a:r>
            <a:r>
              <a:rPr lang="it-IT" sz="4000" dirty="0"/>
              <a:t> </a:t>
            </a:r>
            <a:r>
              <a:rPr lang="it-IT" sz="4000" dirty="0" err="1"/>
              <a:t>personnes</a:t>
            </a:r>
            <a:r>
              <a:rPr lang="it-IT" sz="4000" dirty="0"/>
              <a:t> </a:t>
            </a:r>
            <a:r>
              <a:rPr lang="it-IT" sz="4000" dirty="0" err="1"/>
              <a:t>âgées</a:t>
            </a:r>
            <a:r>
              <a:rPr lang="it-IT" sz="4000" dirty="0"/>
              <a:t> </a:t>
            </a:r>
            <a:r>
              <a:rPr lang="it-IT" sz="4000" dirty="0" err="1"/>
              <a:t>présentent</a:t>
            </a:r>
            <a:r>
              <a:rPr lang="it-IT" sz="4000" dirty="0"/>
              <a:t> plus </a:t>
            </a:r>
            <a:r>
              <a:rPr lang="it-IT" sz="4000" dirty="0" err="1"/>
              <a:t>souvent</a:t>
            </a:r>
            <a:r>
              <a:rPr lang="it-IT" sz="4000" dirty="0"/>
              <a:t> une </a:t>
            </a:r>
            <a:r>
              <a:rPr lang="it-IT" sz="4000" dirty="0" err="1"/>
              <a:t>tumeur</a:t>
            </a:r>
            <a:r>
              <a:rPr lang="it-IT" sz="4000" dirty="0"/>
              <a:t> maligne de </a:t>
            </a:r>
            <a:r>
              <a:rPr lang="it-IT" sz="4000" dirty="0" err="1"/>
              <a:t>génotype</a:t>
            </a:r>
            <a:r>
              <a:rPr lang="it-IT" sz="4000" dirty="0"/>
              <a:t> à </a:t>
            </a:r>
            <a:r>
              <a:rPr lang="it-IT" sz="4000" dirty="0" err="1"/>
              <a:t>haut</a:t>
            </a:r>
            <a:r>
              <a:rPr lang="it-IT" sz="4000" dirty="0"/>
              <a:t> </a:t>
            </a:r>
            <a:r>
              <a:rPr lang="it-IT" sz="4000" dirty="0" err="1"/>
              <a:t>risque</a:t>
            </a:r>
            <a:r>
              <a:rPr lang="it-IT" sz="4000" dirty="0"/>
              <a:t>. La </a:t>
            </a:r>
            <a:r>
              <a:rPr lang="it-IT" sz="4000" dirty="0" err="1"/>
              <a:t>leucémie</a:t>
            </a:r>
            <a:r>
              <a:rPr lang="it-IT" sz="4000" dirty="0"/>
              <a:t> </a:t>
            </a:r>
            <a:r>
              <a:rPr lang="it-IT" sz="4000" dirty="0" err="1"/>
              <a:t>myéloïde</a:t>
            </a:r>
            <a:r>
              <a:rPr lang="it-IT" sz="4000" dirty="0"/>
              <a:t> </a:t>
            </a:r>
            <a:r>
              <a:rPr lang="it-IT" sz="4000" dirty="0" err="1"/>
              <a:t>aiguë</a:t>
            </a:r>
            <a:r>
              <a:rPr lang="it-IT" sz="4000" dirty="0"/>
              <a:t> (LAM) est </a:t>
            </a:r>
            <a:r>
              <a:rPr lang="it-IT" sz="4000" dirty="0" err="1"/>
              <a:t>diagnostiquée</a:t>
            </a:r>
            <a:r>
              <a:rPr lang="it-IT" sz="4000" dirty="0"/>
              <a:t> </a:t>
            </a:r>
            <a:r>
              <a:rPr lang="it-IT" sz="4000" dirty="0" err="1"/>
              <a:t>principalement</a:t>
            </a:r>
            <a:r>
              <a:rPr lang="it-IT" sz="4000" dirty="0"/>
              <a:t> </a:t>
            </a:r>
            <a:r>
              <a:rPr lang="it-IT" sz="4000" dirty="0" err="1"/>
              <a:t>chez</a:t>
            </a:r>
            <a:r>
              <a:rPr lang="it-IT" sz="4000" dirty="0"/>
              <a:t> </a:t>
            </a:r>
            <a:r>
              <a:rPr lang="it-IT" sz="4000" dirty="0" err="1"/>
              <a:t>les</a:t>
            </a:r>
            <a:r>
              <a:rPr lang="it-IT" sz="4000" dirty="0"/>
              <a:t> </a:t>
            </a:r>
            <a:r>
              <a:rPr lang="it-IT" sz="4000" dirty="0" err="1"/>
              <a:t>personnes</a:t>
            </a:r>
            <a:r>
              <a:rPr lang="it-IT" sz="4000" dirty="0"/>
              <a:t> </a:t>
            </a:r>
            <a:r>
              <a:rPr lang="it-IT" sz="4000" dirty="0" err="1"/>
              <a:t>âgées</a:t>
            </a:r>
            <a:r>
              <a:rPr lang="it-IT" sz="4000" dirty="0"/>
              <a:t>, </a:t>
            </a:r>
            <a:r>
              <a:rPr lang="it-IT" sz="4000" dirty="0" err="1"/>
              <a:t>avec</a:t>
            </a:r>
            <a:r>
              <a:rPr lang="it-IT" sz="4000" dirty="0"/>
              <a:t> un </a:t>
            </a:r>
            <a:r>
              <a:rPr lang="it-IT" sz="4000" dirty="0" err="1"/>
              <a:t>âge</a:t>
            </a:r>
            <a:r>
              <a:rPr lang="it-IT" sz="4000" dirty="0"/>
              <a:t> </a:t>
            </a:r>
            <a:r>
              <a:rPr lang="it-IT" sz="4000" dirty="0" err="1"/>
              <a:t>médian</a:t>
            </a:r>
            <a:r>
              <a:rPr lang="it-IT" sz="4000" dirty="0"/>
              <a:t> de 67 ans, et </a:t>
            </a:r>
            <a:r>
              <a:rPr lang="it-IT" sz="4000" dirty="0" err="1"/>
              <a:t>environ</a:t>
            </a:r>
            <a:r>
              <a:rPr lang="it-IT" sz="4000" dirty="0"/>
              <a:t> un </a:t>
            </a:r>
            <a:r>
              <a:rPr lang="it-IT" sz="4000" dirty="0" err="1"/>
              <a:t>tiers</a:t>
            </a:r>
            <a:r>
              <a:rPr lang="it-IT" sz="4000" dirty="0"/>
              <a:t> </a:t>
            </a:r>
            <a:r>
              <a:rPr lang="it-IT" sz="4000" dirty="0" err="1"/>
              <a:t>des</a:t>
            </a:r>
            <a:r>
              <a:rPr lang="it-IT" sz="4000" dirty="0"/>
              <a:t> </a:t>
            </a:r>
            <a:r>
              <a:rPr lang="it-IT" sz="4000" dirty="0" err="1"/>
              <a:t>patients</a:t>
            </a:r>
            <a:r>
              <a:rPr lang="it-IT" sz="4000" dirty="0"/>
              <a:t> a 75 ans </a:t>
            </a:r>
            <a:r>
              <a:rPr lang="it-IT" sz="4000" dirty="0" err="1"/>
              <a:t>ou</a:t>
            </a:r>
            <a:r>
              <a:rPr lang="it-IT" sz="4000" dirty="0"/>
              <a:t> plus. </a:t>
            </a: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id="{ADCCB7B9-02C4-BB58-81AA-164CC5937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445558"/>
              </p:ext>
            </p:extLst>
          </p:nvPr>
        </p:nvGraphicFramePr>
        <p:xfrm>
          <a:off x="7619997" y="20490801"/>
          <a:ext cx="23297329" cy="27283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75347">
                  <a:extLst>
                    <a:ext uri="{9D8B030D-6E8A-4147-A177-3AD203B41FA5}">
                      <a16:colId xmlns:a16="http://schemas.microsoft.com/office/drawing/2014/main" val="3464732934"/>
                    </a:ext>
                  </a:extLst>
                </a:gridCol>
                <a:gridCol w="6061316">
                  <a:extLst>
                    <a:ext uri="{9D8B030D-6E8A-4147-A177-3AD203B41FA5}">
                      <a16:colId xmlns:a16="http://schemas.microsoft.com/office/drawing/2014/main" val="3777836087"/>
                    </a:ext>
                  </a:extLst>
                </a:gridCol>
                <a:gridCol w="6243612">
                  <a:extLst>
                    <a:ext uri="{9D8B030D-6E8A-4147-A177-3AD203B41FA5}">
                      <a16:colId xmlns:a16="http://schemas.microsoft.com/office/drawing/2014/main" val="3469592342"/>
                    </a:ext>
                  </a:extLst>
                </a:gridCol>
                <a:gridCol w="6517054">
                  <a:extLst>
                    <a:ext uri="{9D8B030D-6E8A-4147-A177-3AD203B41FA5}">
                      <a16:colId xmlns:a16="http://schemas.microsoft.com/office/drawing/2014/main" val="2686988517"/>
                    </a:ext>
                  </a:extLst>
                </a:gridCol>
              </a:tblGrid>
              <a:tr h="14515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 err="1">
                          <a:effectLst/>
                        </a:rPr>
                        <a:t>Caractheristics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Total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Myelodisplastic syndrome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Acute myeloid Leukemia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78853073"/>
                  </a:ext>
                </a:extLst>
              </a:tr>
              <a:tr h="709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Patients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28 (100%)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6 (21.4%)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22 (78.5%)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18133595"/>
                  </a:ext>
                </a:extLst>
              </a:tr>
              <a:tr h="709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Age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80,2 +/- 3,4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75,5 +/-4,1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81,5 +/-3,4 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1357808"/>
                  </a:ext>
                </a:extLst>
              </a:tr>
              <a:tr h="709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Score G8&lt;14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15 (53,5%)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3 (50,0%)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12 (54,5%)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55885724"/>
                  </a:ext>
                </a:extLst>
              </a:tr>
              <a:tr h="709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MMSE&lt;28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11 (39,2%)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0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11 (50,0%)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10378995"/>
                  </a:ext>
                </a:extLst>
              </a:tr>
              <a:tr h="709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GDS&gt;4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10 (35,7%)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1 (16,6%)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9 (40,9%)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02087691"/>
                  </a:ext>
                </a:extLst>
              </a:tr>
              <a:tr h="709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ADL&lt;6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6 (21,4%)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0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5 (22,7%)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84592064"/>
                  </a:ext>
                </a:extLst>
              </a:tr>
              <a:tr h="709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 err="1">
                          <a:effectLst/>
                        </a:rPr>
                        <a:t>iADL</a:t>
                      </a:r>
                      <a:r>
                        <a:rPr lang="fr-FR" sz="4000" dirty="0">
                          <a:effectLst/>
                        </a:rPr>
                        <a:t>&gt;0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8 (28,5%)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0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8 (36,3%)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1204481"/>
                  </a:ext>
                </a:extLst>
              </a:tr>
              <a:tr h="709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PS&gt;1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6 (21,4%)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0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6 (27,2%)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89103361"/>
                  </a:ext>
                </a:extLst>
              </a:tr>
              <a:tr h="709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MNA&lt;23.5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15 (53,5%)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2 (33,3%)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13 (59,0%)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48255601"/>
                  </a:ext>
                </a:extLst>
              </a:tr>
              <a:tr h="709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BMI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23,6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24,13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23,5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86120356"/>
                  </a:ext>
                </a:extLst>
              </a:tr>
              <a:tr h="709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CCI&gt;6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13 (46,4%)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3 (50,0%)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10 (45,4%)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60184762"/>
                  </a:ext>
                </a:extLst>
              </a:tr>
              <a:tr h="709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CIRS-G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10,1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8,5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10,4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24862064"/>
                  </a:ext>
                </a:extLst>
              </a:tr>
              <a:tr h="709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LEE score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10,5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9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11,1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69062502"/>
                  </a:ext>
                </a:extLst>
              </a:tr>
              <a:tr h="709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QLQC30&gt;45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11 (39,2%)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0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11 (50,0)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8322975"/>
                  </a:ext>
                </a:extLst>
              </a:tr>
              <a:tr h="14515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Walking speed &lt; 0,80m/sec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10 (35,7%)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0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10 (45,4%)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58672744"/>
                  </a:ext>
                </a:extLst>
              </a:tr>
              <a:tr h="14515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BALDUCCI score &gt;2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5 (17,8%)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0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5 (22,7%)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57573599"/>
                  </a:ext>
                </a:extLst>
              </a:tr>
              <a:tr h="14515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 err="1">
                          <a:effectLst/>
                        </a:rPr>
                        <a:t>Hemoglobin</a:t>
                      </a:r>
                      <a:r>
                        <a:rPr lang="fr-FR" sz="4000" dirty="0">
                          <a:effectLst/>
                        </a:rPr>
                        <a:t> &lt;8g/</a:t>
                      </a:r>
                      <a:r>
                        <a:rPr lang="fr-FR" sz="4000" dirty="0" err="1">
                          <a:effectLst/>
                        </a:rPr>
                        <a:t>dL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11 (39,2%)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1 (16,6%)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10 (45,4%)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47700394"/>
                  </a:ext>
                </a:extLst>
              </a:tr>
              <a:tr h="14515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 err="1">
                          <a:effectLst/>
                        </a:rPr>
                        <a:t>Neutrophil</a:t>
                      </a:r>
                      <a:r>
                        <a:rPr lang="fr-FR" sz="4000" dirty="0">
                          <a:effectLst/>
                        </a:rPr>
                        <a:t> &lt;1 Giga/l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12 (42,8%)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3 (50,0%)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9 (40,9%)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12475896"/>
                  </a:ext>
                </a:extLst>
              </a:tr>
              <a:tr h="14515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 err="1">
                          <a:effectLst/>
                        </a:rPr>
                        <a:t>Platelet</a:t>
                      </a:r>
                      <a:r>
                        <a:rPr lang="fr-FR" sz="4000" dirty="0">
                          <a:effectLst/>
                        </a:rPr>
                        <a:t> &lt;50 Giga/l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14 (50,0%)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3 (50,0%)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11 (50,0%)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45526373"/>
                  </a:ext>
                </a:extLst>
              </a:tr>
              <a:tr h="14515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High </a:t>
                      </a:r>
                      <a:r>
                        <a:rPr lang="fr-FR" sz="4000" dirty="0" err="1">
                          <a:effectLst/>
                        </a:rPr>
                        <a:t>risk</a:t>
                      </a:r>
                      <a:r>
                        <a:rPr lang="fr-FR" sz="4000" dirty="0">
                          <a:effectLst/>
                        </a:rPr>
                        <a:t> Caryotype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7 (25,0%)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0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7 (31,8%)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27888247"/>
                  </a:ext>
                </a:extLst>
              </a:tr>
              <a:tr h="14515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Medullar Blasts (%)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33,1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7,4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41,2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91560105"/>
                  </a:ext>
                </a:extLst>
              </a:tr>
              <a:tr h="709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Albumin (g/dL)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34,7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40,7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33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85213854"/>
                  </a:ext>
                </a:extLst>
              </a:tr>
              <a:tr h="14515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Creatinin µmol/l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84,2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74,8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86,8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52986049"/>
                  </a:ext>
                </a:extLst>
              </a:tr>
              <a:tr h="709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FLT3 mutation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5 (17,8%)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0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5 (22,7%)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75389431"/>
                  </a:ext>
                </a:extLst>
              </a:tr>
              <a:tr h="709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IDH mutation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2 (7,1%)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0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2 (9,0%)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20123923"/>
                  </a:ext>
                </a:extLst>
              </a:tr>
              <a:tr h="7093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TP53 mutation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8 (28,5%)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3 (50,0%)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5 (22,7%)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85844994"/>
                  </a:ext>
                </a:extLst>
              </a:tr>
              <a:tr h="14515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Azacytidine and Venetoclax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18 (64,4%)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>
                          <a:effectLst/>
                        </a:rPr>
                        <a:t>3 (50,0%)</a:t>
                      </a:r>
                      <a:endParaRPr lang="it-FR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4000" dirty="0">
                          <a:effectLst/>
                        </a:rPr>
                        <a:t>15 (68,1%)</a:t>
                      </a:r>
                      <a:endParaRPr lang="it-FR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38265219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F50E98B8-3F75-BC61-7A1A-5EF295063B29}"/>
              </a:ext>
            </a:extLst>
          </p:cNvPr>
          <p:cNvSpPr txBox="1"/>
          <p:nvPr/>
        </p:nvSpPr>
        <p:spPr>
          <a:xfrm>
            <a:off x="1385464" y="10174085"/>
            <a:ext cx="2948490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err="1"/>
              <a:t>Méthodologie</a:t>
            </a:r>
            <a:r>
              <a:rPr lang="it-IT" sz="4000" b="1" dirty="0"/>
              <a:t> :</a:t>
            </a:r>
          </a:p>
          <a:p>
            <a:r>
              <a:rPr lang="it-IT" sz="4000" dirty="0"/>
              <a:t>Il s'</a:t>
            </a:r>
            <a:r>
              <a:rPr lang="it-IT" sz="4000" dirty="0" err="1"/>
              <a:t>agit</a:t>
            </a:r>
            <a:r>
              <a:rPr lang="it-IT" sz="4000" dirty="0"/>
              <a:t> d'une </a:t>
            </a:r>
            <a:r>
              <a:rPr lang="it-IT" sz="4000" dirty="0" err="1"/>
              <a:t>étude</a:t>
            </a:r>
            <a:r>
              <a:rPr lang="it-IT" sz="4000" dirty="0"/>
              <a:t> </a:t>
            </a:r>
            <a:r>
              <a:rPr lang="it-IT" sz="4000" dirty="0" err="1"/>
              <a:t>retrospectif</a:t>
            </a:r>
            <a:r>
              <a:rPr lang="it-IT" sz="4000" dirty="0"/>
              <a:t> d’une </a:t>
            </a:r>
            <a:r>
              <a:rPr lang="it-IT" sz="4000" dirty="0" err="1"/>
              <a:t>cohorte</a:t>
            </a:r>
            <a:r>
              <a:rPr lang="it-IT" sz="4000" dirty="0"/>
              <a:t> </a:t>
            </a:r>
            <a:r>
              <a:rPr lang="it-IT" sz="4000" dirty="0" err="1"/>
              <a:t>prospective</a:t>
            </a:r>
            <a:r>
              <a:rPr lang="it-IT" sz="4000" dirty="0"/>
              <a:t> </a:t>
            </a:r>
            <a:r>
              <a:rPr lang="it-IT" sz="4000" dirty="0" err="1"/>
              <a:t>monocentrique</a:t>
            </a:r>
            <a:r>
              <a:rPr lang="it-IT" sz="4000" dirty="0"/>
              <a:t>. </a:t>
            </a:r>
            <a:r>
              <a:rPr lang="it-IT" sz="4000" dirty="0" err="1"/>
              <a:t>Les</a:t>
            </a:r>
            <a:r>
              <a:rPr lang="it-IT" sz="4000" dirty="0"/>
              <a:t> </a:t>
            </a:r>
            <a:r>
              <a:rPr lang="it-IT" sz="4000" dirty="0" err="1"/>
              <a:t>patients</a:t>
            </a:r>
            <a:r>
              <a:rPr lang="it-IT" sz="4000" dirty="0"/>
              <a:t> </a:t>
            </a:r>
            <a:r>
              <a:rPr lang="it-IT" sz="4000" dirty="0" err="1"/>
              <a:t>âgés</a:t>
            </a:r>
            <a:r>
              <a:rPr lang="it-IT" sz="4000" dirty="0"/>
              <a:t> de plus de 70 ans </a:t>
            </a:r>
            <a:r>
              <a:rPr lang="it-IT" sz="4000" dirty="0" err="1"/>
              <a:t>atteints</a:t>
            </a:r>
            <a:r>
              <a:rPr lang="it-IT" sz="4000" dirty="0"/>
              <a:t> de </a:t>
            </a:r>
            <a:r>
              <a:rPr lang="it-IT" sz="4000" dirty="0" err="1"/>
              <a:t>leucémie</a:t>
            </a:r>
            <a:r>
              <a:rPr lang="it-IT" sz="4000" dirty="0"/>
              <a:t> </a:t>
            </a:r>
            <a:r>
              <a:rPr lang="it-IT" sz="4000" dirty="0" err="1"/>
              <a:t>myéloïde</a:t>
            </a:r>
            <a:r>
              <a:rPr lang="it-IT" sz="4000" dirty="0"/>
              <a:t> </a:t>
            </a:r>
            <a:r>
              <a:rPr lang="it-IT" sz="4000" dirty="0" err="1"/>
              <a:t>aiguë</a:t>
            </a:r>
            <a:r>
              <a:rPr lang="it-IT" sz="4000" dirty="0"/>
              <a:t> </a:t>
            </a:r>
            <a:r>
              <a:rPr lang="it-IT" sz="4000" dirty="0" err="1"/>
              <a:t>ou</a:t>
            </a:r>
            <a:r>
              <a:rPr lang="it-IT" sz="4000" dirty="0"/>
              <a:t> de </a:t>
            </a:r>
            <a:r>
              <a:rPr lang="it-IT" sz="4000" dirty="0" err="1"/>
              <a:t>syndrome</a:t>
            </a:r>
            <a:r>
              <a:rPr lang="it-IT" sz="4000" dirty="0"/>
              <a:t> </a:t>
            </a:r>
            <a:r>
              <a:rPr lang="it-IT" sz="4000" dirty="0" err="1"/>
              <a:t>myélodysplasique</a:t>
            </a:r>
            <a:r>
              <a:rPr lang="it-IT" sz="4000" dirty="0"/>
              <a:t> </a:t>
            </a:r>
            <a:r>
              <a:rPr lang="it-IT" sz="4000" dirty="0" err="1"/>
              <a:t>pris</a:t>
            </a:r>
            <a:r>
              <a:rPr lang="it-IT" sz="4000" dirty="0"/>
              <a:t> en </a:t>
            </a:r>
            <a:r>
              <a:rPr lang="it-IT" sz="4000" dirty="0" err="1"/>
              <a:t>charge</a:t>
            </a:r>
            <a:r>
              <a:rPr lang="it-IT" sz="4000" dirty="0"/>
              <a:t> </a:t>
            </a:r>
            <a:r>
              <a:rPr lang="it-IT" sz="4000" dirty="0" err="1"/>
              <a:t>dans</a:t>
            </a:r>
            <a:r>
              <a:rPr lang="it-IT" sz="4000" dirty="0"/>
              <a:t> le service d’</a:t>
            </a:r>
            <a:r>
              <a:rPr lang="it-IT" sz="4000" dirty="0" err="1"/>
              <a:t>hématologie</a:t>
            </a:r>
            <a:r>
              <a:rPr lang="it-IT" sz="4000" dirty="0"/>
              <a:t> </a:t>
            </a:r>
            <a:r>
              <a:rPr lang="it-IT" sz="4000" dirty="0" err="1"/>
              <a:t>ont</a:t>
            </a:r>
            <a:r>
              <a:rPr lang="it-IT" sz="4000" dirty="0"/>
              <a:t> </a:t>
            </a:r>
            <a:r>
              <a:rPr lang="it-IT" sz="4000" dirty="0" err="1"/>
              <a:t>été</a:t>
            </a:r>
            <a:r>
              <a:rPr lang="it-IT" sz="4000" dirty="0"/>
              <a:t> </a:t>
            </a:r>
            <a:r>
              <a:rPr lang="it-IT" sz="4000" dirty="0" err="1"/>
              <a:t>recrutés</a:t>
            </a:r>
            <a:r>
              <a:rPr lang="it-IT" sz="4000" dirty="0"/>
              <a:t> </a:t>
            </a:r>
            <a:r>
              <a:rPr lang="it-IT" sz="4000" dirty="0" err="1"/>
              <a:t>avant</a:t>
            </a:r>
            <a:r>
              <a:rPr lang="it-IT" sz="4000" dirty="0"/>
              <a:t> la </a:t>
            </a:r>
            <a:r>
              <a:rPr lang="it-IT" sz="4000" dirty="0" err="1"/>
              <a:t>décision</a:t>
            </a:r>
            <a:r>
              <a:rPr lang="it-IT" sz="4000" dirty="0"/>
              <a:t> </a:t>
            </a:r>
            <a:r>
              <a:rPr lang="it-IT" sz="4000" dirty="0" err="1"/>
              <a:t>thérapeutique</a:t>
            </a:r>
            <a:r>
              <a:rPr lang="it-IT" sz="4000" dirty="0"/>
              <a:t> finale. Un </a:t>
            </a:r>
            <a:r>
              <a:rPr lang="it-IT" sz="4000" dirty="0" err="1"/>
              <a:t>évaluation</a:t>
            </a:r>
            <a:r>
              <a:rPr lang="it-IT" sz="4000" dirty="0"/>
              <a:t> </a:t>
            </a:r>
            <a:r>
              <a:rPr lang="it-IT" sz="4000" dirty="0" err="1"/>
              <a:t>gériatrique</a:t>
            </a:r>
            <a:r>
              <a:rPr lang="it-IT" sz="4000" dirty="0"/>
              <a:t> a </a:t>
            </a:r>
            <a:r>
              <a:rPr lang="it-IT" sz="4000" dirty="0" err="1"/>
              <a:t>été</a:t>
            </a:r>
            <a:r>
              <a:rPr lang="it-IT" sz="4000" dirty="0"/>
              <a:t> </a:t>
            </a:r>
            <a:r>
              <a:rPr lang="it-IT" sz="4000" dirty="0" err="1"/>
              <a:t>réalisé</a:t>
            </a:r>
            <a:r>
              <a:rPr lang="it-IT" sz="4000" dirty="0"/>
              <a:t> </a:t>
            </a:r>
            <a:r>
              <a:rPr lang="it-IT" sz="4000" dirty="0" err="1"/>
              <a:t>avant</a:t>
            </a:r>
            <a:r>
              <a:rPr lang="it-IT" sz="4000" dirty="0"/>
              <a:t> </a:t>
            </a:r>
            <a:r>
              <a:rPr lang="it-IT" sz="4000" dirty="0" err="1"/>
              <a:t>ou</a:t>
            </a:r>
            <a:r>
              <a:rPr lang="it-IT" sz="4000" dirty="0"/>
              <a:t> </a:t>
            </a:r>
            <a:r>
              <a:rPr lang="it-IT" sz="4000" dirty="0" err="1"/>
              <a:t>quelque</a:t>
            </a:r>
            <a:r>
              <a:rPr lang="it-IT" sz="4000" dirty="0"/>
              <a:t> jour </a:t>
            </a:r>
            <a:r>
              <a:rPr lang="it-IT" sz="4000" dirty="0" err="1"/>
              <a:t>après</a:t>
            </a:r>
            <a:r>
              <a:rPr lang="it-IT" sz="4000" dirty="0"/>
              <a:t> la </a:t>
            </a:r>
            <a:r>
              <a:rPr lang="it-IT" sz="4000" dirty="0" err="1"/>
              <a:t>décision</a:t>
            </a:r>
            <a:r>
              <a:rPr lang="it-IT" sz="4000" dirty="0"/>
              <a:t> </a:t>
            </a:r>
            <a:r>
              <a:rPr lang="it-IT" sz="4000" dirty="0" err="1"/>
              <a:t>thérapeutique</a:t>
            </a:r>
            <a:r>
              <a:rPr lang="it-IT" sz="4000" dirty="0"/>
              <a:t> finale. La </a:t>
            </a:r>
            <a:r>
              <a:rPr lang="it-IT" sz="4000" dirty="0" err="1"/>
              <a:t>mortalité</a:t>
            </a:r>
            <a:r>
              <a:rPr lang="it-IT" sz="4000" dirty="0"/>
              <a:t>, le </a:t>
            </a:r>
            <a:r>
              <a:rPr lang="it-IT" sz="4000" dirty="0" err="1"/>
              <a:t>taux</a:t>
            </a:r>
            <a:r>
              <a:rPr lang="it-IT" sz="4000" dirty="0"/>
              <a:t> d’</a:t>
            </a:r>
            <a:r>
              <a:rPr lang="it-IT" sz="4000" dirty="0" err="1"/>
              <a:t>hémoglobine</a:t>
            </a:r>
            <a:r>
              <a:rPr lang="it-IT" sz="4000" dirty="0"/>
              <a:t>, le </a:t>
            </a:r>
            <a:r>
              <a:rPr lang="it-IT" sz="4000" dirty="0" err="1"/>
              <a:t>taux</a:t>
            </a:r>
            <a:r>
              <a:rPr lang="it-IT" sz="4000" dirty="0"/>
              <a:t> de plaquettes, le </a:t>
            </a:r>
            <a:r>
              <a:rPr lang="it-IT" sz="4000" dirty="0" err="1"/>
              <a:t>taux</a:t>
            </a:r>
            <a:r>
              <a:rPr lang="it-IT" sz="4000" dirty="0"/>
              <a:t> de </a:t>
            </a:r>
            <a:r>
              <a:rPr lang="it-IT" sz="4000" dirty="0" err="1"/>
              <a:t>neutrophiles</a:t>
            </a:r>
            <a:r>
              <a:rPr lang="it-IT" sz="4000" dirty="0"/>
              <a:t>, </a:t>
            </a:r>
            <a:r>
              <a:rPr lang="it-IT" sz="4000" dirty="0" err="1"/>
              <a:t>les</a:t>
            </a:r>
            <a:r>
              <a:rPr lang="it-IT" sz="4000" dirty="0"/>
              <a:t> </a:t>
            </a:r>
            <a:r>
              <a:rPr lang="it-IT" sz="4000" dirty="0" err="1"/>
              <a:t>charactéristiques</a:t>
            </a:r>
            <a:r>
              <a:rPr lang="it-IT" sz="4000" dirty="0"/>
              <a:t> </a:t>
            </a:r>
            <a:r>
              <a:rPr lang="it-IT" sz="4000" dirty="0" err="1"/>
              <a:t>génétiques</a:t>
            </a:r>
            <a:r>
              <a:rPr lang="it-IT" sz="4000" dirty="0"/>
              <a:t> de la LAM et </a:t>
            </a:r>
            <a:r>
              <a:rPr lang="it-IT" sz="4000" dirty="0" err="1"/>
              <a:t>les</a:t>
            </a:r>
            <a:r>
              <a:rPr lang="it-IT" sz="4000" dirty="0"/>
              <a:t> </a:t>
            </a:r>
            <a:r>
              <a:rPr lang="it-IT" sz="4000" dirty="0" err="1"/>
              <a:t>données</a:t>
            </a:r>
            <a:r>
              <a:rPr lang="it-IT" sz="4000" dirty="0"/>
              <a:t> </a:t>
            </a:r>
            <a:r>
              <a:rPr lang="it-IT" sz="4000" dirty="0" err="1"/>
              <a:t>gériatriques</a:t>
            </a:r>
            <a:r>
              <a:rPr lang="it-IT" sz="4000" dirty="0"/>
              <a:t> </a:t>
            </a:r>
            <a:r>
              <a:rPr lang="it-IT" sz="4000" dirty="0" err="1"/>
              <a:t>ont</a:t>
            </a:r>
            <a:r>
              <a:rPr lang="it-IT" sz="4000" dirty="0"/>
              <a:t> </a:t>
            </a:r>
            <a:r>
              <a:rPr lang="it-IT" sz="4000" dirty="0" err="1"/>
              <a:t>été</a:t>
            </a:r>
            <a:r>
              <a:rPr lang="it-IT" sz="4000" dirty="0"/>
              <a:t> </a:t>
            </a:r>
            <a:r>
              <a:rPr lang="it-IT" sz="4000" dirty="0" err="1"/>
              <a:t>recueillies</a:t>
            </a:r>
            <a:r>
              <a:rPr lang="it-IT" sz="4000" dirty="0"/>
              <a:t>. Une </a:t>
            </a:r>
            <a:r>
              <a:rPr lang="it-IT" sz="4000" dirty="0" err="1"/>
              <a:t>régression</a:t>
            </a:r>
            <a:r>
              <a:rPr lang="it-IT" sz="4000" dirty="0"/>
              <a:t> </a:t>
            </a:r>
            <a:r>
              <a:rPr lang="it-IT" sz="4000" dirty="0" err="1"/>
              <a:t>logistique</a:t>
            </a:r>
            <a:r>
              <a:rPr lang="it-IT" sz="4000" dirty="0"/>
              <a:t> </a:t>
            </a:r>
            <a:r>
              <a:rPr lang="it-IT" sz="4000" dirty="0" err="1"/>
              <a:t>multivariée</a:t>
            </a:r>
            <a:r>
              <a:rPr lang="it-IT" sz="4000" dirty="0"/>
              <a:t> sera </a:t>
            </a:r>
            <a:r>
              <a:rPr lang="it-IT" sz="4000" dirty="0" err="1"/>
              <a:t>utilisée</a:t>
            </a:r>
            <a:r>
              <a:rPr lang="it-IT" sz="4000" dirty="0"/>
              <a:t> pour </a:t>
            </a:r>
            <a:r>
              <a:rPr lang="it-IT" sz="4000" dirty="0" err="1"/>
              <a:t>sélectionner</a:t>
            </a:r>
            <a:r>
              <a:rPr lang="it-IT" sz="4000" dirty="0"/>
              <a:t> </a:t>
            </a:r>
            <a:r>
              <a:rPr lang="it-IT" sz="4000" dirty="0" err="1"/>
              <a:t>les</a:t>
            </a:r>
            <a:r>
              <a:rPr lang="it-IT" sz="4000" dirty="0"/>
              <a:t> </a:t>
            </a:r>
            <a:r>
              <a:rPr lang="it-IT" sz="4000" dirty="0" err="1"/>
              <a:t>facteurs</a:t>
            </a:r>
            <a:r>
              <a:rPr lang="it-IT" sz="4000" dirty="0"/>
              <a:t> de </a:t>
            </a:r>
            <a:r>
              <a:rPr lang="it-IT" sz="4000" dirty="0" err="1"/>
              <a:t>risque</a:t>
            </a:r>
            <a:r>
              <a:rPr lang="it-IT" sz="4000" dirty="0"/>
              <a:t> pour l'ensemble de la </a:t>
            </a:r>
            <a:r>
              <a:rPr lang="it-IT" sz="4000" dirty="0" err="1"/>
              <a:t>population</a:t>
            </a:r>
            <a:r>
              <a:rPr lang="it-IT" sz="4000" dirty="0"/>
              <a:t>. </a:t>
            </a:r>
            <a:r>
              <a:rPr lang="it-IT" sz="4000" dirty="0" err="1"/>
              <a:t>Des</a:t>
            </a:r>
            <a:r>
              <a:rPr lang="it-IT" sz="4000" dirty="0"/>
              <a:t> points de score </a:t>
            </a:r>
            <a:r>
              <a:rPr lang="it-IT" sz="4000" dirty="0" err="1"/>
              <a:t>seront</a:t>
            </a:r>
            <a:r>
              <a:rPr lang="it-IT" sz="4000" dirty="0"/>
              <a:t> </a:t>
            </a:r>
            <a:r>
              <a:rPr lang="it-IT" sz="4000" dirty="0" err="1"/>
              <a:t>été</a:t>
            </a:r>
            <a:r>
              <a:rPr lang="it-IT" sz="4000" dirty="0"/>
              <a:t> </a:t>
            </a:r>
            <a:r>
              <a:rPr lang="it-IT" sz="4000" dirty="0" err="1"/>
              <a:t>attribués</a:t>
            </a:r>
            <a:r>
              <a:rPr lang="it-IT" sz="4000" dirty="0"/>
              <a:t> à </a:t>
            </a:r>
            <a:r>
              <a:rPr lang="it-IT" sz="4000" dirty="0" err="1"/>
              <a:t>chaque</a:t>
            </a:r>
            <a:r>
              <a:rPr lang="it-IT" sz="4000" dirty="0"/>
              <a:t> </a:t>
            </a:r>
            <a:r>
              <a:rPr lang="it-IT" sz="4000" dirty="0" err="1"/>
              <a:t>facteur</a:t>
            </a:r>
            <a:r>
              <a:rPr lang="it-IT" sz="4000" dirty="0"/>
              <a:t> de </a:t>
            </a:r>
            <a:r>
              <a:rPr lang="it-IT" sz="4000" dirty="0" err="1"/>
              <a:t>risque</a:t>
            </a:r>
            <a:r>
              <a:rPr lang="it-IT" sz="4000" dirty="0"/>
              <a:t> en </a:t>
            </a:r>
            <a:r>
              <a:rPr lang="it-IT" sz="4000" dirty="0" err="1"/>
              <a:t>utilisant</a:t>
            </a:r>
            <a:r>
              <a:rPr lang="it-IT" sz="4000" dirty="0"/>
              <a:t> le </a:t>
            </a:r>
            <a:r>
              <a:rPr lang="it-IT" sz="4000" dirty="0" err="1"/>
              <a:t>coefficient</a:t>
            </a:r>
            <a:r>
              <a:rPr lang="it-IT" sz="4000" dirty="0"/>
              <a:t> </a:t>
            </a:r>
            <a:r>
              <a:rPr lang="el-GR" sz="4000" dirty="0"/>
              <a:t>β. </a:t>
            </a:r>
            <a:endParaRPr lang="it-IT" sz="40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768C9B1-298C-DFBF-C482-185DBB580CC7}"/>
              </a:ext>
            </a:extLst>
          </p:cNvPr>
          <p:cNvSpPr txBox="1"/>
          <p:nvPr/>
        </p:nvSpPr>
        <p:spPr>
          <a:xfrm>
            <a:off x="1385464" y="14783328"/>
            <a:ext cx="2948490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 err="1"/>
              <a:t>Résultats</a:t>
            </a:r>
            <a:r>
              <a:rPr lang="it-IT" sz="4000" b="1" dirty="0"/>
              <a:t> </a:t>
            </a:r>
            <a:r>
              <a:rPr lang="it-IT" sz="4000" b="1" dirty="0" err="1"/>
              <a:t>partiels</a:t>
            </a:r>
            <a:r>
              <a:rPr lang="it-IT" sz="4000" b="1" dirty="0"/>
              <a:t> :</a:t>
            </a:r>
          </a:p>
          <a:p>
            <a:r>
              <a:rPr lang="it-IT" sz="4000" dirty="0"/>
              <a:t>Nous </a:t>
            </a:r>
            <a:r>
              <a:rPr lang="it-IT" sz="4000" dirty="0" err="1"/>
              <a:t>avons</a:t>
            </a:r>
            <a:r>
              <a:rPr lang="it-IT" sz="4000" dirty="0"/>
              <a:t> </a:t>
            </a:r>
            <a:r>
              <a:rPr lang="it-IT" sz="4000" dirty="0" err="1"/>
              <a:t>actuellement</a:t>
            </a:r>
            <a:r>
              <a:rPr lang="it-IT" sz="4000" dirty="0"/>
              <a:t> une </a:t>
            </a:r>
            <a:r>
              <a:rPr lang="it-IT" sz="4000" dirty="0" err="1"/>
              <a:t>cohorte</a:t>
            </a:r>
            <a:r>
              <a:rPr lang="it-IT" sz="4000" dirty="0"/>
              <a:t> de 28 </a:t>
            </a:r>
            <a:r>
              <a:rPr lang="it-IT" sz="4000" dirty="0" err="1"/>
              <a:t>patients</a:t>
            </a:r>
            <a:r>
              <a:rPr lang="it-IT" sz="4000" dirty="0"/>
              <a:t>, 6 </a:t>
            </a:r>
            <a:r>
              <a:rPr lang="it-IT" sz="4000" dirty="0" err="1"/>
              <a:t>avec</a:t>
            </a:r>
            <a:r>
              <a:rPr lang="it-IT" sz="4000" dirty="0"/>
              <a:t> un </a:t>
            </a:r>
            <a:r>
              <a:rPr lang="it-IT" sz="4000" dirty="0" err="1"/>
              <a:t>syndrome</a:t>
            </a:r>
            <a:r>
              <a:rPr lang="it-IT" sz="4000" dirty="0"/>
              <a:t> </a:t>
            </a:r>
            <a:r>
              <a:rPr lang="it-IT" sz="4000" dirty="0" err="1"/>
              <a:t>myélodysplasique</a:t>
            </a:r>
            <a:r>
              <a:rPr lang="it-IT" sz="4000" dirty="0"/>
              <a:t> et 22 </a:t>
            </a:r>
            <a:r>
              <a:rPr lang="it-IT" sz="4000" dirty="0" err="1"/>
              <a:t>avec</a:t>
            </a:r>
            <a:r>
              <a:rPr lang="it-IT" sz="4000" dirty="0"/>
              <a:t> une </a:t>
            </a:r>
            <a:r>
              <a:rPr lang="it-IT" sz="4000" dirty="0" err="1"/>
              <a:t>leucémie</a:t>
            </a:r>
            <a:r>
              <a:rPr lang="it-IT" sz="4000" dirty="0"/>
              <a:t> </a:t>
            </a:r>
            <a:r>
              <a:rPr lang="it-IT" sz="4000" dirty="0" err="1"/>
              <a:t>myéloïde</a:t>
            </a:r>
            <a:r>
              <a:rPr lang="it-IT" sz="4000" dirty="0"/>
              <a:t> </a:t>
            </a:r>
            <a:r>
              <a:rPr lang="it-IT" sz="4000" dirty="0" err="1"/>
              <a:t>aiguë</a:t>
            </a:r>
            <a:r>
              <a:rPr lang="it-IT" sz="4000" dirty="0"/>
              <a:t>, </a:t>
            </a:r>
            <a:r>
              <a:rPr lang="it-IT" sz="4000" dirty="0" err="1"/>
              <a:t>âge</a:t>
            </a:r>
            <a:r>
              <a:rPr lang="it-IT" sz="4000" dirty="0"/>
              <a:t> </a:t>
            </a:r>
            <a:r>
              <a:rPr lang="it-IT" sz="4000" dirty="0" err="1"/>
              <a:t>moyen</a:t>
            </a:r>
            <a:r>
              <a:rPr lang="it-IT" sz="4000" dirty="0"/>
              <a:t> de 80,2 ans. L'</a:t>
            </a:r>
            <a:r>
              <a:rPr lang="it-IT" sz="4000" dirty="0" err="1"/>
              <a:t>évaluation</a:t>
            </a:r>
            <a:r>
              <a:rPr lang="it-IT" sz="4000" dirty="0"/>
              <a:t> </a:t>
            </a:r>
            <a:r>
              <a:rPr lang="it-IT" sz="4000" dirty="0" err="1"/>
              <a:t>gériatrique</a:t>
            </a:r>
            <a:r>
              <a:rPr lang="it-IT" sz="4000" dirty="0"/>
              <a:t> </a:t>
            </a:r>
            <a:r>
              <a:rPr lang="it-IT" sz="4000" dirty="0" err="1"/>
              <a:t>montre</a:t>
            </a:r>
            <a:r>
              <a:rPr lang="it-IT" sz="4000" dirty="0"/>
              <a:t> un score MMSE &lt; 28/30 </a:t>
            </a:r>
            <a:r>
              <a:rPr lang="it-IT" sz="4000" dirty="0" err="1"/>
              <a:t>dans</a:t>
            </a:r>
            <a:r>
              <a:rPr lang="it-IT" sz="4000" dirty="0"/>
              <a:t> 39,2% </a:t>
            </a:r>
            <a:r>
              <a:rPr lang="it-IT" sz="4000" dirty="0" err="1"/>
              <a:t>des</a:t>
            </a:r>
            <a:r>
              <a:rPr lang="it-IT" sz="4000" dirty="0"/>
              <a:t> </a:t>
            </a:r>
            <a:r>
              <a:rPr lang="it-IT" sz="4000" dirty="0" err="1"/>
              <a:t>cas</a:t>
            </a:r>
            <a:r>
              <a:rPr lang="it-IT" sz="4000" dirty="0"/>
              <a:t>, un score G8 &lt; 14 </a:t>
            </a:r>
            <a:r>
              <a:rPr lang="it-IT" sz="4000" dirty="0" err="1"/>
              <a:t>dans</a:t>
            </a:r>
            <a:r>
              <a:rPr lang="it-IT" sz="4000" dirty="0"/>
              <a:t> 53,5% </a:t>
            </a:r>
            <a:r>
              <a:rPr lang="it-IT" sz="4000" dirty="0" err="1"/>
              <a:t>des</a:t>
            </a:r>
            <a:r>
              <a:rPr lang="it-IT" sz="4000" dirty="0"/>
              <a:t> </a:t>
            </a:r>
            <a:r>
              <a:rPr lang="it-IT" sz="4000" dirty="0" err="1"/>
              <a:t>cas</a:t>
            </a:r>
            <a:r>
              <a:rPr lang="it-IT" sz="4000" dirty="0"/>
              <a:t>, une GDS &gt;4 </a:t>
            </a:r>
            <a:r>
              <a:rPr lang="it-IT" sz="4000" dirty="0" err="1"/>
              <a:t>dans</a:t>
            </a:r>
            <a:r>
              <a:rPr lang="it-IT" sz="4000" dirty="0"/>
              <a:t> 35,7% </a:t>
            </a:r>
            <a:r>
              <a:rPr lang="it-IT" sz="4000" dirty="0" err="1"/>
              <a:t>des</a:t>
            </a:r>
            <a:r>
              <a:rPr lang="it-IT" sz="4000" dirty="0"/>
              <a:t> </a:t>
            </a:r>
            <a:r>
              <a:rPr lang="it-IT" sz="4000" dirty="0" err="1"/>
              <a:t>cas</a:t>
            </a:r>
            <a:r>
              <a:rPr lang="it-IT" sz="4000" dirty="0"/>
              <a:t>, un score ADL </a:t>
            </a:r>
            <a:r>
              <a:rPr lang="it-IT" sz="4000" dirty="0" err="1"/>
              <a:t>altéré</a:t>
            </a:r>
            <a:r>
              <a:rPr lang="it-IT" sz="4000" dirty="0"/>
              <a:t> &lt;6 </a:t>
            </a:r>
            <a:r>
              <a:rPr lang="it-IT" sz="4000" dirty="0" err="1"/>
              <a:t>dans</a:t>
            </a:r>
            <a:r>
              <a:rPr lang="it-IT" sz="4000" dirty="0"/>
              <a:t> 21,4% </a:t>
            </a:r>
            <a:r>
              <a:rPr lang="it-IT" sz="4000" dirty="0" err="1"/>
              <a:t>des</a:t>
            </a:r>
            <a:r>
              <a:rPr lang="it-IT" sz="4000" dirty="0"/>
              <a:t> </a:t>
            </a:r>
            <a:r>
              <a:rPr lang="it-IT" sz="4000" dirty="0" err="1"/>
              <a:t>cas</a:t>
            </a:r>
            <a:r>
              <a:rPr lang="it-IT" sz="4000" dirty="0"/>
              <a:t>, un score </a:t>
            </a:r>
            <a:r>
              <a:rPr lang="it-IT" sz="4000" dirty="0" err="1"/>
              <a:t>iADL</a:t>
            </a:r>
            <a:r>
              <a:rPr lang="it-IT" sz="4000" dirty="0"/>
              <a:t> </a:t>
            </a:r>
            <a:r>
              <a:rPr lang="it-IT" sz="4000" dirty="0" err="1"/>
              <a:t>altéré</a:t>
            </a:r>
            <a:r>
              <a:rPr lang="it-IT" sz="4000" dirty="0"/>
              <a:t> &gt;0 </a:t>
            </a:r>
            <a:r>
              <a:rPr lang="it-IT" sz="4000" dirty="0" err="1"/>
              <a:t>dans</a:t>
            </a:r>
            <a:r>
              <a:rPr lang="it-IT" sz="4000" dirty="0"/>
              <a:t> 28,5% </a:t>
            </a:r>
            <a:r>
              <a:rPr lang="it-IT" sz="4000" dirty="0" err="1"/>
              <a:t>des</a:t>
            </a:r>
            <a:r>
              <a:rPr lang="it-IT" sz="4000" dirty="0"/>
              <a:t> </a:t>
            </a:r>
            <a:r>
              <a:rPr lang="it-IT" sz="4000" dirty="0" err="1"/>
              <a:t>cas</a:t>
            </a:r>
            <a:r>
              <a:rPr lang="it-IT" sz="4000" dirty="0"/>
              <a:t>, </a:t>
            </a:r>
            <a:r>
              <a:rPr lang="it-IT" sz="4000" dirty="0" err="1"/>
              <a:t>des</a:t>
            </a:r>
            <a:r>
              <a:rPr lang="it-IT" sz="4000" dirty="0"/>
              <a:t> </a:t>
            </a:r>
            <a:r>
              <a:rPr lang="it-IT" sz="4000" dirty="0" err="1"/>
              <a:t>troubles</a:t>
            </a:r>
            <a:r>
              <a:rPr lang="it-IT" sz="4000" dirty="0"/>
              <a:t> de la marche </a:t>
            </a:r>
            <a:r>
              <a:rPr lang="it-IT" sz="4000" dirty="0" err="1"/>
              <a:t>dans</a:t>
            </a:r>
            <a:r>
              <a:rPr lang="it-IT" sz="4000" dirty="0"/>
              <a:t> 35,7% </a:t>
            </a:r>
            <a:r>
              <a:rPr lang="it-IT" sz="4000" dirty="0" err="1"/>
              <a:t>des</a:t>
            </a:r>
            <a:r>
              <a:rPr lang="it-IT" sz="4000" dirty="0"/>
              <a:t> </a:t>
            </a:r>
            <a:r>
              <a:rPr lang="it-IT" sz="4000" dirty="0" err="1"/>
              <a:t>cas</a:t>
            </a:r>
            <a:r>
              <a:rPr lang="it-IT" sz="4000" dirty="0"/>
              <a:t>. </a:t>
            </a:r>
            <a:r>
              <a:rPr lang="it-IT" sz="4000" dirty="0" err="1"/>
              <a:t>Les</a:t>
            </a:r>
            <a:r>
              <a:rPr lang="it-IT" sz="4000" dirty="0"/>
              <a:t> </a:t>
            </a:r>
            <a:r>
              <a:rPr lang="it-IT" sz="4000" dirty="0" err="1"/>
              <a:t>patients</a:t>
            </a:r>
            <a:r>
              <a:rPr lang="it-IT" sz="4000" dirty="0"/>
              <a:t> </a:t>
            </a:r>
            <a:r>
              <a:rPr lang="it-IT" sz="4000" dirty="0" err="1"/>
              <a:t>présentent</a:t>
            </a:r>
            <a:r>
              <a:rPr lang="it-IT" sz="4000" dirty="0"/>
              <a:t> en plus de la </a:t>
            </a:r>
            <a:r>
              <a:rPr lang="it-IT" sz="4000" dirty="0" err="1"/>
              <a:t>néoplasie</a:t>
            </a:r>
            <a:r>
              <a:rPr lang="it-IT" sz="4000" dirty="0"/>
              <a:t> </a:t>
            </a:r>
            <a:r>
              <a:rPr lang="it-IT" sz="4000" dirty="0" err="1"/>
              <a:t>hématologique</a:t>
            </a:r>
            <a:r>
              <a:rPr lang="it-IT" sz="4000" dirty="0"/>
              <a:t> une 1 </a:t>
            </a:r>
            <a:r>
              <a:rPr lang="it-IT" sz="4000" dirty="0" err="1"/>
              <a:t>comorbidité</a:t>
            </a:r>
            <a:r>
              <a:rPr lang="it-IT" sz="4000" dirty="0"/>
              <a:t> </a:t>
            </a:r>
            <a:r>
              <a:rPr lang="it-IT" sz="4000" dirty="0" err="1"/>
              <a:t>active</a:t>
            </a:r>
            <a:r>
              <a:rPr lang="it-IT" sz="4000" dirty="0"/>
              <a:t> </a:t>
            </a:r>
            <a:r>
              <a:rPr lang="it-IT" sz="4000" dirty="0" err="1"/>
              <a:t>dans</a:t>
            </a:r>
            <a:r>
              <a:rPr lang="it-IT" sz="4000" dirty="0"/>
              <a:t> 46,4% </a:t>
            </a:r>
            <a:r>
              <a:rPr lang="it-IT" sz="4000" dirty="0" err="1"/>
              <a:t>des</a:t>
            </a:r>
            <a:r>
              <a:rPr lang="it-IT" sz="4000" dirty="0"/>
              <a:t> </a:t>
            </a:r>
            <a:r>
              <a:rPr lang="it-IT" sz="4000" dirty="0" err="1"/>
              <a:t>cas</a:t>
            </a:r>
            <a:r>
              <a:rPr lang="it-IT" sz="4000" dirty="0"/>
              <a:t>. L'</a:t>
            </a:r>
            <a:r>
              <a:rPr lang="it-IT" sz="4000" dirty="0" err="1"/>
              <a:t>évaluation</a:t>
            </a:r>
            <a:r>
              <a:rPr lang="it-IT" sz="4000" dirty="0"/>
              <a:t> </a:t>
            </a:r>
            <a:r>
              <a:rPr lang="it-IT" sz="4000" dirty="0" err="1"/>
              <a:t>nutritionnelle</a:t>
            </a:r>
            <a:r>
              <a:rPr lang="it-IT" sz="4000" dirty="0"/>
              <a:t> </a:t>
            </a:r>
            <a:r>
              <a:rPr lang="it-IT" sz="4000" dirty="0" err="1"/>
              <a:t>montre</a:t>
            </a:r>
            <a:r>
              <a:rPr lang="it-IT" sz="4000" dirty="0"/>
              <a:t> un score MNA </a:t>
            </a:r>
            <a:r>
              <a:rPr lang="it-IT" sz="4000" dirty="0" err="1"/>
              <a:t>altéré</a:t>
            </a:r>
            <a:r>
              <a:rPr lang="it-IT" sz="4000" dirty="0"/>
              <a:t> </a:t>
            </a:r>
            <a:r>
              <a:rPr lang="it-IT" sz="4000" dirty="0" err="1"/>
              <a:t>dans</a:t>
            </a:r>
            <a:r>
              <a:rPr lang="it-IT" sz="4000" dirty="0"/>
              <a:t> 53,5% </a:t>
            </a:r>
            <a:r>
              <a:rPr lang="it-IT" sz="4000" dirty="0" err="1"/>
              <a:t>des</a:t>
            </a:r>
            <a:r>
              <a:rPr lang="it-IT" sz="4000" dirty="0"/>
              <a:t> </a:t>
            </a:r>
            <a:r>
              <a:rPr lang="it-IT" sz="4000" dirty="0" err="1"/>
              <a:t>cas</a:t>
            </a:r>
            <a:r>
              <a:rPr lang="it-IT" sz="4000" dirty="0"/>
              <a:t>. Le </a:t>
            </a:r>
            <a:r>
              <a:rPr lang="it-IT" sz="4000" dirty="0" err="1"/>
              <a:t>taux</a:t>
            </a:r>
            <a:r>
              <a:rPr lang="it-IT" sz="4000" dirty="0"/>
              <a:t> d’</a:t>
            </a:r>
            <a:r>
              <a:rPr lang="it-IT" sz="4000" dirty="0" err="1"/>
              <a:t>hémoglobine</a:t>
            </a:r>
            <a:r>
              <a:rPr lang="it-IT" sz="4000" dirty="0"/>
              <a:t> </a:t>
            </a:r>
            <a:r>
              <a:rPr lang="it-IT" sz="4000" dirty="0" err="1"/>
              <a:t>était</a:t>
            </a:r>
            <a:r>
              <a:rPr lang="it-IT" sz="4000" dirty="0"/>
              <a:t> &lt;8g/</a:t>
            </a:r>
            <a:r>
              <a:rPr lang="it-IT" sz="4000" dirty="0" err="1"/>
              <a:t>dL</a:t>
            </a:r>
            <a:r>
              <a:rPr lang="it-IT" sz="4000" dirty="0"/>
              <a:t> </a:t>
            </a:r>
            <a:r>
              <a:rPr lang="it-IT" sz="4000" dirty="0" err="1"/>
              <a:t>dans</a:t>
            </a:r>
            <a:r>
              <a:rPr lang="it-IT" sz="4000" dirty="0"/>
              <a:t> 39,2% </a:t>
            </a:r>
            <a:r>
              <a:rPr lang="it-IT" sz="4000" dirty="0" err="1"/>
              <a:t>des</a:t>
            </a:r>
            <a:r>
              <a:rPr lang="it-IT" sz="4000" dirty="0"/>
              <a:t> </a:t>
            </a:r>
            <a:r>
              <a:rPr lang="it-IT" sz="4000" dirty="0" err="1"/>
              <a:t>cas</a:t>
            </a:r>
            <a:r>
              <a:rPr lang="it-IT" sz="4000" dirty="0"/>
              <a:t>, le </a:t>
            </a:r>
            <a:r>
              <a:rPr lang="it-IT" sz="4000" dirty="0" err="1"/>
              <a:t>taux</a:t>
            </a:r>
            <a:r>
              <a:rPr lang="it-IT" sz="4000" dirty="0"/>
              <a:t> de plaquettes &lt; 50% </a:t>
            </a:r>
            <a:r>
              <a:rPr lang="it-IT" sz="4000" dirty="0" err="1"/>
              <a:t>dans</a:t>
            </a:r>
            <a:r>
              <a:rPr lang="it-IT" sz="4000" dirty="0"/>
              <a:t> 50,0 % </a:t>
            </a:r>
            <a:r>
              <a:rPr lang="it-IT" sz="4000" dirty="0" err="1"/>
              <a:t>des</a:t>
            </a:r>
            <a:r>
              <a:rPr lang="it-IT" sz="4000" dirty="0"/>
              <a:t> </a:t>
            </a:r>
            <a:r>
              <a:rPr lang="it-IT" sz="4000" dirty="0" err="1"/>
              <a:t>cas</a:t>
            </a:r>
            <a:r>
              <a:rPr lang="it-IT" sz="4000" dirty="0"/>
              <a:t>, le </a:t>
            </a:r>
            <a:r>
              <a:rPr lang="it-IT" sz="4000" dirty="0" err="1"/>
              <a:t>taux</a:t>
            </a:r>
            <a:r>
              <a:rPr lang="it-IT" sz="4000" dirty="0"/>
              <a:t> de </a:t>
            </a:r>
            <a:r>
              <a:rPr lang="it-IT" sz="4000" dirty="0" err="1"/>
              <a:t>neutorphiles</a:t>
            </a:r>
            <a:r>
              <a:rPr lang="it-IT" sz="4000" dirty="0"/>
              <a:t> &lt; 1G/L </a:t>
            </a:r>
            <a:r>
              <a:rPr lang="it-IT" sz="4000" dirty="0" err="1"/>
              <a:t>dans</a:t>
            </a:r>
            <a:r>
              <a:rPr lang="it-IT" sz="4000" dirty="0"/>
              <a:t> 42,8% </a:t>
            </a:r>
            <a:r>
              <a:rPr lang="it-IT" sz="4000" dirty="0" err="1"/>
              <a:t>des</a:t>
            </a:r>
            <a:r>
              <a:rPr lang="it-IT" sz="4000" dirty="0"/>
              <a:t> </a:t>
            </a:r>
            <a:r>
              <a:rPr lang="it-IT" sz="4000" dirty="0" err="1"/>
              <a:t>cas</a:t>
            </a:r>
            <a:r>
              <a:rPr lang="it-IT" sz="4000" dirty="0"/>
              <a:t>. Le </a:t>
            </a:r>
            <a:r>
              <a:rPr lang="it-IT" sz="4000" dirty="0" err="1"/>
              <a:t>protocole</a:t>
            </a:r>
            <a:r>
              <a:rPr lang="it-IT" sz="4000" dirty="0"/>
              <a:t> de </a:t>
            </a:r>
            <a:r>
              <a:rPr lang="it-IT" sz="4000" dirty="0" err="1"/>
              <a:t>traitement</a:t>
            </a:r>
            <a:r>
              <a:rPr lang="it-IT" sz="4000" dirty="0"/>
              <a:t> le plus </a:t>
            </a:r>
            <a:r>
              <a:rPr lang="it-IT" sz="4000" dirty="0" err="1"/>
              <a:t>fréquemment</a:t>
            </a:r>
            <a:r>
              <a:rPr lang="it-IT" sz="4000" dirty="0"/>
              <a:t> </a:t>
            </a:r>
            <a:r>
              <a:rPr lang="it-IT" sz="4000" dirty="0" err="1"/>
              <a:t>utilisé</a:t>
            </a:r>
            <a:r>
              <a:rPr lang="it-IT" sz="4000" dirty="0"/>
              <a:t> est </a:t>
            </a:r>
            <a:r>
              <a:rPr lang="it-IT" sz="4000" dirty="0" err="1"/>
              <a:t>Azacytidine-Venetoclax</a:t>
            </a:r>
            <a:r>
              <a:rPr lang="it-IT" sz="4000" dirty="0"/>
              <a:t>. </a:t>
            </a:r>
            <a:r>
              <a:rPr lang="it-IT" sz="4000" dirty="0" err="1"/>
              <a:t>Les</a:t>
            </a:r>
            <a:r>
              <a:rPr lang="it-IT" sz="4000" dirty="0"/>
              <a:t> </a:t>
            </a:r>
            <a:r>
              <a:rPr lang="it-IT" sz="4000" dirty="0" err="1"/>
              <a:t>patients</a:t>
            </a:r>
            <a:r>
              <a:rPr lang="it-IT" sz="4000" dirty="0"/>
              <a:t> </a:t>
            </a:r>
            <a:r>
              <a:rPr lang="it-IT" sz="4000" dirty="0" err="1"/>
              <a:t>atteints</a:t>
            </a:r>
            <a:r>
              <a:rPr lang="it-IT" sz="4000" dirty="0"/>
              <a:t> d’un </a:t>
            </a:r>
            <a:r>
              <a:rPr lang="it-IT" sz="4000" dirty="0" err="1"/>
              <a:t>syndrome</a:t>
            </a:r>
            <a:r>
              <a:rPr lang="it-IT" sz="4000" dirty="0"/>
              <a:t> </a:t>
            </a:r>
            <a:r>
              <a:rPr lang="it-IT" sz="4000" dirty="0" err="1"/>
              <a:t>myélodysplasique</a:t>
            </a:r>
            <a:r>
              <a:rPr lang="it-IT" sz="4000" dirty="0"/>
              <a:t> </a:t>
            </a:r>
            <a:r>
              <a:rPr lang="it-IT" sz="4000" dirty="0" err="1"/>
              <a:t>était</a:t>
            </a:r>
            <a:r>
              <a:rPr lang="it-IT" sz="4000" dirty="0"/>
              <a:t> plus </a:t>
            </a:r>
            <a:r>
              <a:rPr lang="it-IT" sz="4000" dirty="0" err="1"/>
              <a:t>jeuns</a:t>
            </a:r>
            <a:r>
              <a:rPr lang="it-IT" sz="4000" dirty="0"/>
              <a:t>, en </a:t>
            </a:r>
            <a:r>
              <a:rPr lang="it-IT" sz="4000" dirty="0" err="1"/>
              <a:t>meilleur</a:t>
            </a:r>
            <a:r>
              <a:rPr lang="it-IT" sz="4000" dirty="0"/>
              <a:t> </a:t>
            </a:r>
            <a:r>
              <a:rPr lang="it-IT" sz="4000" dirty="0" err="1"/>
              <a:t>état</a:t>
            </a:r>
            <a:r>
              <a:rPr lang="it-IT" sz="4000" dirty="0"/>
              <a:t> </a:t>
            </a:r>
            <a:r>
              <a:rPr lang="it-IT" sz="4000" dirty="0" err="1"/>
              <a:t>général</a:t>
            </a:r>
            <a:r>
              <a:rPr lang="it-IT" sz="4000" dirty="0"/>
              <a:t> et </a:t>
            </a:r>
            <a:r>
              <a:rPr lang="it-IT" sz="4000" dirty="0" err="1"/>
              <a:t>avec</a:t>
            </a:r>
            <a:r>
              <a:rPr lang="it-IT" sz="4000" dirty="0"/>
              <a:t> une </a:t>
            </a:r>
            <a:r>
              <a:rPr lang="it-IT" sz="4000" dirty="0" err="1"/>
              <a:t>mutation</a:t>
            </a:r>
            <a:r>
              <a:rPr lang="it-IT" sz="4000" dirty="0"/>
              <a:t> TP53 plus </a:t>
            </a:r>
            <a:r>
              <a:rPr lang="it-IT" sz="4000" dirty="0" err="1"/>
              <a:t>fréquente</a:t>
            </a:r>
            <a:r>
              <a:rPr lang="it-IT" sz="4000" dirty="0"/>
              <a:t> (50,0%). 17,8% </a:t>
            </a:r>
            <a:r>
              <a:rPr lang="it-IT" sz="4000" dirty="0" err="1"/>
              <a:t>des</a:t>
            </a:r>
            <a:r>
              <a:rPr lang="it-IT" sz="4000" dirty="0"/>
              <a:t> </a:t>
            </a:r>
            <a:r>
              <a:rPr lang="it-IT" sz="4000" dirty="0" err="1"/>
              <a:t>patient</a:t>
            </a:r>
            <a:r>
              <a:rPr lang="it-IT" sz="4000" dirty="0"/>
              <a:t> </a:t>
            </a:r>
            <a:r>
              <a:rPr lang="it-IT" sz="4000" dirty="0" err="1"/>
              <a:t>ont</a:t>
            </a:r>
            <a:r>
              <a:rPr lang="it-IT" sz="4000" dirty="0"/>
              <a:t> </a:t>
            </a:r>
            <a:r>
              <a:rPr lang="it-IT" sz="4000" dirty="0" err="1"/>
              <a:t>été</a:t>
            </a:r>
            <a:r>
              <a:rPr lang="it-IT" sz="4000" dirty="0"/>
              <a:t> </a:t>
            </a:r>
            <a:r>
              <a:rPr lang="it-IT" sz="4000" dirty="0" err="1"/>
              <a:t>considérés</a:t>
            </a:r>
            <a:r>
              <a:rPr lang="it-IT" sz="4000" dirty="0"/>
              <a:t> </a:t>
            </a:r>
            <a:r>
              <a:rPr lang="it-IT" sz="4000" dirty="0" err="1"/>
              <a:t>fragiles</a:t>
            </a:r>
            <a:r>
              <a:rPr lang="it-IT" sz="4000" dirty="0"/>
              <a:t>.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6CD3DEB7-1DF5-585A-7C42-6FCFED26B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8528" y="705685"/>
            <a:ext cx="3098800" cy="1892300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B7A80CB9-8863-31C7-F7BB-7F30795DB6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707" y="705685"/>
            <a:ext cx="3540077" cy="1813924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5EF76208-BA02-7E63-F3B7-439E2C81E368}"/>
              </a:ext>
            </a:extLst>
          </p:cNvPr>
          <p:cNvSpPr txBox="1"/>
          <p:nvPr/>
        </p:nvSpPr>
        <p:spPr>
          <a:xfrm>
            <a:off x="1385464" y="20490801"/>
            <a:ext cx="6138036" cy="1609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FR" sz="4000" b="1" dirty="0"/>
              <a:t>Discussion :</a:t>
            </a:r>
          </a:p>
          <a:p>
            <a:r>
              <a:rPr lang="it-FR" sz="4000" dirty="0"/>
              <a:t>Nous allons récolter les données sur la mortalité à 3 mois afin de rechercher les variables gériatriques les plus impactant le pronostic à court terme d’une population âgée atteinte de LAM ou SMD, pouvant donc influencer la décision thérapeutique finale.</a:t>
            </a:r>
          </a:p>
          <a:p>
            <a:r>
              <a:rPr lang="it-FR" sz="4000" dirty="0"/>
              <a:t>Le donnée concernant les  toxicités de thérapies seront récoltés afin de developper un outil prédictif de toxicité en combinant les variables gériatrique et hématologiques.</a:t>
            </a:r>
          </a:p>
          <a:p>
            <a:r>
              <a:rPr lang="it-FR" sz="4000" dirty="0"/>
              <a:t>Dans cette cohorte de interventions sont aussi proposés, au premier plan un suivi gériatrique téléphonique ayant pour but d’anticiper la cascade gériatrique et éviter les hospitalisations répétées.</a:t>
            </a:r>
          </a:p>
        </p:txBody>
      </p:sp>
    </p:spTree>
    <p:extLst>
      <p:ext uri="{BB962C8B-B14F-4D97-AF65-F5344CB8AC3E}">
        <p14:creationId xmlns:p14="http://schemas.microsoft.com/office/powerpoint/2010/main" val="9221927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996</Words>
  <Application>Microsoft Office PowerPoint</Application>
  <PresentationFormat>Personnalisé</PresentationFormat>
  <Paragraphs>126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di Office</vt:lpstr>
      <vt:lpstr>Impact pronostic de l’évaluation gériatrique dans une cohorte de patients de plus de 70 ans en première prise en charge d’une léucemie aiguë myéloïde ou syndrome myélodysplasique à haut risque.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pronostic de l’évaluation gériatrique dans une cohorte de patients de plus de 70 ans en première prise en charge d’une léucemie aiguë myéloïde ou syndrome myélodysplasique à haut risque.</dc:title>
  <dc:creator>Andrea Sebastiano Ciccone</dc:creator>
  <cp:lastModifiedBy>Elisa COUTANTIN</cp:lastModifiedBy>
  <cp:revision>1</cp:revision>
  <dcterms:created xsi:type="dcterms:W3CDTF">2022-11-17T19:59:38Z</dcterms:created>
  <dcterms:modified xsi:type="dcterms:W3CDTF">2022-11-18T13:34:44Z</dcterms:modified>
</cp:coreProperties>
</file>